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Noto Sans" panose="020B0502040504020204" pitchFamily="34" charset="0"/>
      <p:regular r:id="rId13"/>
    </p:embeddedFont>
    <p:embeddedFont>
      <p:font typeface="Noto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8" y="948928"/>
            <a:ext cx="9445523" cy="36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Real-Time Interactive Cyber Threat Intelligence &amp; Network Monitoring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4889449"/>
            <a:ext cx="9445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Infosys Springboard Internship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503464"/>
            <a:ext cx="7088238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2786063"/>
            <a:ext cx="9445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Thank you for the opportunity to present this internship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64666" y="998191"/>
            <a:ext cx="961667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Introduction to Cyber Threat Monitoring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4666" y="2962866"/>
            <a:ext cx="9616678" cy="125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0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Cyber threat monitoring represents the continuous observation and analysis of network traffic to detect and respond to potentially harmful activities in real-time.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64666" y="4485684"/>
            <a:ext cx="4690024" cy="2651227"/>
            <a:chOff x="0" y="0"/>
            <a:chExt cx="6253366" cy="3534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53353" cy="3534918"/>
            </a:xfrm>
            <a:custGeom>
              <a:avLst/>
              <a:gdLst/>
              <a:ahLst/>
              <a:cxnLst/>
              <a:rect l="l" t="t" r="r" b="b"/>
              <a:pathLst>
                <a:path w="6253353" h="3534918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6201537" y="0"/>
                  </a:lnTo>
                  <a:cubicBezTo>
                    <a:pt x="6230112" y="0"/>
                    <a:pt x="6253353" y="23241"/>
                    <a:pt x="6253353" y="51816"/>
                  </a:cubicBezTo>
                  <a:lnTo>
                    <a:pt x="6253353" y="3483102"/>
                  </a:lnTo>
                  <a:cubicBezTo>
                    <a:pt x="6253353" y="3511677"/>
                    <a:pt x="6230112" y="3534918"/>
                    <a:pt x="6201537" y="3534918"/>
                  </a:cubicBezTo>
                  <a:lnTo>
                    <a:pt x="51816" y="3534918"/>
                  </a:lnTo>
                  <a:cubicBezTo>
                    <a:pt x="23241" y="3534918"/>
                    <a:pt x="0" y="3511677"/>
                    <a:pt x="0" y="3483102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023622" y="4716066"/>
            <a:ext cx="323820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Packet Capture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23622" y="5224758"/>
            <a:ext cx="4172102" cy="165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0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Real-time inspection of live network data including IP addresses, ports, protocols, and TCP flags using Scapy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91320" y="4485684"/>
            <a:ext cx="4690024" cy="2651227"/>
            <a:chOff x="0" y="0"/>
            <a:chExt cx="6253366" cy="35349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53353" cy="3534918"/>
            </a:xfrm>
            <a:custGeom>
              <a:avLst/>
              <a:gdLst/>
              <a:ahLst/>
              <a:cxnLst/>
              <a:rect l="l" t="t" r="r" b="b"/>
              <a:pathLst>
                <a:path w="6253353" h="3534918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6201537" y="0"/>
                  </a:lnTo>
                  <a:cubicBezTo>
                    <a:pt x="6230112" y="0"/>
                    <a:pt x="6253353" y="23241"/>
                    <a:pt x="6253353" y="51816"/>
                  </a:cubicBezTo>
                  <a:lnTo>
                    <a:pt x="6253353" y="3483102"/>
                  </a:lnTo>
                  <a:cubicBezTo>
                    <a:pt x="6253353" y="3511677"/>
                    <a:pt x="6230112" y="3534918"/>
                    <a:pt x="6201537" y="3534918"/>
                  </a:cubicBezTo>
                  <a:lnTo>
                    <a:pt x="51816" y="3534918"/>
                  </a:lnTo>
                  <a:cubicBezTo>
                    <a:pt x="23241" y="3534918"/>
                    <a:pt x="0" y="3511677"/>
                    <a:pt x="0" y="3483102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950276" y="4716066"/>
            <a:ext cx="323820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Threat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0276" y="5224758"/>
            <a:ext cx="4172102" cy="165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0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Identification of suspicious activities such as unauthorized access, port scanning, and abnormal traffic patterns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64666" y="7373541"/>
            <a:ext cx="9616678" cy="1857966"/>
            <a:chOff x="0" y="0"/>
            <a:chExt cx="12822238" cy="2477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22174" cy="2477262"/>
            </a:xfrm>
            <a:custGeom>
              <a:avLst/>
              <a:gdLst/>
              <a:ahLst/>
              <a:cxnLst/>
              <a:rect l="l" t="t" r="r" b="b"/>
              <a:pathLst>
                <a:path w="12822174" h="2477262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12770358" y="0"/>
                  </a:lnTo>
                  <a:cubicBezTo>
                    <a:pt x="12798933" y="0"/>
                    <a:pt x="12822174" y="23241"/>
                    <a:pt x="12822174" y="51816"/>
                  </a:cubicBezTo>
                  <a:lnTo>
                    <a:pt x="12822174" y="2425446"/>
                  </a:lnTo>
                  <a:cubicBezTo>
                    <a:pt x="12822174" y="2454021"/>
                    <a:pt x="12798933" y="2477262"/>
                    <a:pt x="12770358" y="2477262"/>
                  </a:cubicBezTo>
                  <a:lnTo>
                    <a:pt x="51816" y="2477262"/>
                  </a:lnTo>
                  <a:cubicBezTo>
                    <a:pt x="23241" y="2477262"/>
                    <a:pt x="0" y="2454021"/>
                    <a:pt x="0" y="2425446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23622" y="7603922"/>
            <a:ext cx="3487045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Immediate Response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23622" y="8112623"/>
            <a:ext cx="9098756" cy="85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00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Enables rapid detection and mitigation of security incidents before they escalate into major breaches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2192" y="631479"/>
            <a:ext cx="6087218" cy="79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2192" y="1979114"/>
            <a:ext cx="10571407" cy="5900290"/>
            <a:chOff x="0" y="0"/>
            <a:chExt cx="14095209" cy="786705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095222" cy="7867015"/>
            </a:xfrm>
            <a:custGeom>
              <a:avLst/>
              <a:gdLst/>
              <a:ahLst/>
              <a:cxnLst/>
              <a:rect l="l" t="t" r="r" b="b"/>
              <a:pathLst>
                <a:path w="14095222" h="7867015">
                  <a:moveTo>
                    <a:pt x="0" y="0"/>
                  </a:moveTo>
                  <a:lnTo>
                    <a:pt x="14095222" y="0"/>
                  </a:lnTo>
                  <a:lnTo>
                    <a:pt x="14095222" y="7867015"/>
                  </a:lnTo>
                  <a:lnTo>
                    <a:pt x="0" y="786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" r="-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026951" y="3227041"/>
            <a:ext cx="3652247" cy="47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The Challenge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6951" y="3854348"/>
            <a:ext cx="5418239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Traditional network monitoring systems rely on post-event log analysis and static rule sets that fail to provide real-time visibility into live network behavior.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6951" y="5490267"/>
            <a:ext cx="541823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This detection delay significantly increases the risk of </a:t>
            </a:r>
            <a:r>
              <a:rPr lang="en-US" sz="1874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 breaches</a:t>
            </a:r>
            <a:r>
              <a:rPr lang="en-US" sz="1874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and prolonged system exposure to malicious actors.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52192" y="8349701"/>
            <a:ext cx="16583616" cy="1303582"/>
            <a:chOff x="0" y="0"/>
            <a:chExt cx="22111487" cy="1738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11461" cy="1737995"/>
            </a:xfrm>
            <a:custGeom>
              <a:avLst/>
              <a:gdLst/>
              <a:ahLst/>
              <a:cxnLst/>
              <a:rect l="l" t="t" r="r" b="b"/>
              <a:pathLst>
                <a:path w="22111461" h="173799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22062821" y="0"/>
                  </a:lnTo>
                  <a:cubicBezTo>
                    <a:pt x="22089745" y="0"/>
                    <a:pt x="22111461" y="21844"/>
                    <a:pt x="22111461" y="48641"/>
                  </a:cubicBezTo>
                  <a:lnTo>
                    <a:pt x="22111461" y="1689354"/>
                  </a:lnTo>
                  <a:cubicBezTo>
                    <a:pt x="22111461" y="1716278"/>
                    <a:pt x="22089618" y="1737995"/>
                    <a:pt x="22062821" y="1737995"/>
                  </a:cubicBezTo>
                  <a:lnTo>
                    <a:pt x="48641" y="1737995"/>
                  </a:lnTo>
                  <a:cubicBezTo>
                    <a:pt x="21717" y="1737995"/>
                    <a:pt x="0" y="1716151"/>
                    <a:pt x="0" y="1689354"/>
                  </a:cubicBezTo>
                  <a:close/>
                </a:path>
              </a:pathLst>
            </a:custGeom>
            <a:solidFill>
              <a:srgbClr val="00184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5670" y="8726691"/>
            <a:ext cx="304352" cy="243478"/>
            <a:chOff x="0" y="0"/>
            <a:chExt cx="405803" cy="32463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05765" cy="324612"/>
            </a:xfrm>
            <a:custGeom>
              <a:avLst/>
              <a:gdLst/>
              <a:ahLst/>
              <a:cxnLst/>
              <a:rect l="l" t="t" r="r" b="b"/>
              <a:pathLst>
                <a:path w="405765" h="324612">
                  <a:moveTo>
                    <a:pt x="0" y="0"/>
                  </a:moveTo>
                  <a:lnTo>
                    <a:pt x="405765" y="0"/>
                  </a:lnTo>
                  <a:lnTo>
                    <a:pt x="405765" y="324612"/>
                  </a:lnTo>
                  <a:lnTo>
                    <a:pt x="0" y="324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82" r="-9" b="-79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643510" y="8562384"/>
            <a:ext cx="1554882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Project Goal:</a:t>
            </a:r>
            <a:r>
              <a:rPr lang="en-US" sz="18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Build a lightweight, real-time monitoring dashboard capable of capturing live traffic, analyzing patterns dynamically, and presenting actionable security insights instantly.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69962"/>
            <a:ext cx="7088238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775347"/>
            <a:ext cx="283521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323930"/>
            <a:ext cx="5245446" cy="38100"/>
            <a:chOff x="0" y="0"/>
            <a:chExt cx="6993928" cy="508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503714"/>
            <a:ext cx="387414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Modular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069109"/>
            <a:ext cx="5245446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Develop a scalable cyber threat monitoring dashboard with clean separation of concerns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1206" y="2775347"/>
            <a:ext cx="283521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21206" y="3323930"/>
            <a:ext cx="5245446" cy="38100"/>
            <a:chOff x="0" y="0"/>
            <a:chExt cx="6993928" cy="508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521206" y="350371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Real-Time Capture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1206" y="4069109"/>
            <a:ext cx="524544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Capture live network packets and extract metadata including source/destination IPs, ports, and protocols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50163" y="2775347"/>
            <a:ext cx="283521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50163" y="3352209"/>
            <a:ext cx="5245446" cy="38100"/>
            <a:chOff x="0" y="0"/>
            <a:chExt cx="6993928" cy="508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050163" y="3503714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Dynamic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50163" y="4069109"/>
            <a:ext cx="5245446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Apply rule-based detection to identify suspicious activities through pattern recognition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6360614"/>
            <a:ext cx="283521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238" y="6880774"/>
            <a:ext cx="8009934" cy="38100"/>
            <a:chOff x="0" y="0"/>
            <a:chExt cx="10679913" cy="5080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92238" y="7088981"/>
            <a:ext cx="405124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Severity Classification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7654376"/>
            <a:ext cx="800993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Categorize detected threats into severity levels for prioritized response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5684" y="6360614"/>
            <a:ext cx="283521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85684" y="6880774"/>
            <a:ext cx="8009934" cy="38100"/>
            <a:chOff x="0" y="0"/>
            <a:chExt cx="10679913" cy="508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9285684" y="708898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Visual Dashboard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5684" y="7654376"/>
            <a:ext cx="800993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Present actionable security insights through an intuitive web-based interface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46187" y="759323"/>
            <a:ext cx="5700712" cy="71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System 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63481" y="2135534"/>
            <a:ext cx="217284" cy="977798"/>
            <a:chOff x="0" y="0"/>
            <a:chExt cx="289712" cy="1303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9687" cy="1303655"/>
            </a:xfrm>
            <a:custGeom>
              <a:avLst/>
              <a:gdLst/>
              <a:ahLst/>
              <a:cxnLst/>
              <a:rect l="l" t="t" r="r" b="b"/>
              <a:pathLst>
                <a:path w="289687" h="1303655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246253" y="0"/>
                  </a:lnTo>
                  <a:cubicBezTo>
                    <a:pt x="270256" y="0"/>
                    <a:pt x="289687" y="19431"/>
                    <a:pt x="289687" y="43434"/>
                  </a:cubicBezTo>
                  <a:lnTo>
                    <a:pt x="289687" y="1260221"/>
                  </a:lnTo>
                  <a:cubicBezTo>
                    <a:pt x="289687" y="1284224"/>
                    <a:pt x="270256" y="1303655"/>
                    <a:pt x="246253" y="1303655"/>
                  </a:cubicBezTo>
                  <a:lnTo>
                    <a:pt x="43434" y="1303655"/>
                  </a:lnTo>
                  <a:cubicBezTo>
                    <a:pt x="19431" y="1303655"/>
                    <a:pt x="0" y="1284224"/>
                    <a:pt x="0" y="126022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46187" y="1992954"/>
            <a:ext cx="651872" cy="651872"/>
            <a:chOff x="0" y="0"/>
            <a:chExt cx="869163" cy="8691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9188" cy="869188"/>
            </a:xfrm>
            <a:custGeom>
              <a:avLst/>
              <a:gdLst/>
              <a:ahLst/>
              <a:cxnLst/>
              <a:rect l="l" t="t" r="r" b="b"/>
              <a:pathLst>
                <a:path w="869188" h="869188">
                  <a:moveTo>
                    <a:pt x="0" y="434594"/>
                  </a:moveTo>
                  <a:cubicBezTo>
                    <a:pt x="0" y="194564"/>
                    <a:pt x="194564" y="0"/>
                    <a:pt x="434594" y="0"/>
                  </a:cubicBezTo>
                  <a:cubicBezTo>
                    <a:pt x="674624" y="0"/>
                    <a:pt x="869188" y="194564"/>
                    <a:pt x="869188" y="434594"/>
                  </a:cubicBezTo>
                  <a:cubicBezTo>
                    <a:pt x="869188" y="674624"/>
                    <a:pt x="674624" y="869188"/>
                    <a:pt x="434594" y="869188"/>
                  </a:cubicBezTo>
                  <a:cubicBezTo>
                    <a:pt x="194564" y="869188"/>
                    <a:pt x="0" y="674624"/>
                    <a:pt x="0" y="43459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809159" y="2155927"/>
            <a:ext cx="325936" cy="325936"/>
          </a:xfrm>
          <a:custGeom>
            <a:avLst/>
            <a:gdLst/>
            <a:ahLst/>
            <a:cxnLst/>
            <a:rect l="l" t="t" r="r" b="b"/>
            <a:pathLst>
              <a:path w="325936" h="325936">
                <a:moveTo>
                  <a:pt x="0" y="0"/>
                </a:moveTo>
                <a:lnTo>
                  <a:pt x="325936" y="0"/>
                </a:lnTo>
                <a:lnTo>
                  <a:pt x="325936" y="325936"/>
                </a:lnTo>
                <a:lnTo>
                  <a:pt x="0" y="32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000" b="-1000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64594" y="2007841"/>
            <a:ext cx="2922832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Packet Capture Layer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64594" y="2437657"/>
            <a:ext cx="14177220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Sniffs live network packets from selected interface using Scapy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89407" y="3605955"/>
            <a:ext cx="217284" cy="977798"/>
            <a:chOff x="0" y="0"/>
            <a:chExt cx="289712" cy="13037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9687" cy="1303655"/>
            </a:xfrm>
            <a:custGeom>
              <a:avLst/>
              <a:gdLst/>
              <a:ahLst/>
              <a:cxnLst/>
              <a:rect l="l" t="t" r="r" b="b"/>
              <a:pathLst>
                <a:path w="289687" h="1303655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246253" y="0"/>
                  </a:lnTo>
                  <a:cubicBezTo>
                    <a:pt x="270256" y="0"/>
                    <a:pt x="289687" y="19431"/>
                    <a:pt x="289687" y="43434"/>
                  </a:cubicBezTo>
                  <a:lnTo>
                    <a:pt x="289687" y="1260221"/>
                  </a:lnTo>
                  <a:cubicBezTo>
                    <a:pt x="289687" y="1284224"/>
                    <a:pt x="270256" y="1303655"/>
                    <a:pt x="246253" y="1303655"/>
                  </a:cubicBezTo>
                  <a:lnTo>
                    <a:pt x="43434" y="1303655"/>
                  </a:lnTo>
                  <a:cubicBezTo>
                    <a:pt x="19431" y="1303655"/>
                    <a:pt x="0" y="1284224"/>
                    <a:pt x="0" y="126022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972123" y="3463376"/>
            <a:ext cx="651872" cy="651872"/>
            <a:chOff x="0" y="0"/>
            <a:chExt cx="869163" cy="869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9188" cy="869188"/>
            </a:xfrm>
            <a:custGeom>
              <a:avLst/>
              <a:gdLst/>
              <a:ahLst/>
              <a:cxnLst/>
              <a:rect l="l" t="t" r="r" b="b"/>
              <a:pathLst>
                <a:path w="869188" h="869188">
                  <a:moveTo>
                    <a:pt x="0" y="434594"/>
                  </a:moveTo>
                  <a:cubicBezTo>
                    <a:pt x="0" y="194564"/>
                    <a:pt x="194564" y="0"/>
                    <a:pt x="434594" y="0"/>
                  </a:cubicBezTo>
                  <a:cubicBezTo>
                    <a:pt x="674624" y="0"/>
                    <a:pt x="869188" y="194564"/>
                    <a:pt x="869188" y="434594"/>
                  </a:cubicBezTo>
                  <a:cubicBezTo>
                    <a:pt x="869188" y="674624"/>
                    <a:pt x="674624" y="869188"/>
                    <a:pt x="434594" y="869188"/>
                  </a:cubicBezTo>
                  <a:cubicBezTo>
                    <a:pt x="194564" y="869188"/>
                    <a:pt x="0" y="674624"/>
                    <a:pt x="0" y="43459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2135086" y="3626348"/>
            <a:ext cx="325936" cy="325936"/>
          </a:xfrm>
          <a:custGeom>
            <a:avLst/>
            <a:gdLst/>
            <a:ahLst/>
            <a:cxnLst/>
            <a:rect l="l" t="t" r="r" b="b"/>
            <a:pathLst>
              <a:path w="325936" h="325936">
                <a:moveTo>
                  <a:pt x="0" y="0"/>
                </a:moveTo>
                <a:lnTo>
                  <a:pt x="325936" y="0"/>
                </a:lnTo>
                <a:lnTo>
                  <a:pt x="325936" y="325936"/>
                </a:lnTo>
                <a:lnTo>
                  <a:pt x="0" y="325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790530" y="3478263"/>
            <a:ext cx="3044876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Data Processing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90530" y="3908079"/>
            <a:ext cx="13851284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Extracts and structures packet attributes for analysis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515343" y="5076377"/>
            <a:ext cx="217284" cy="977798"/>
            <a:chOff x="0" y="0"/>
            <a:chExt cx="289712" cy="13037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687" cy="1303655"/>
            </a:xfrm>
            <a:custGeom>
              <a:avLst/>
              <a:gdLst/>
              <a:ahLst/>
              <a:cxnLst/>
              <a:rect l="l" t="t" r="r" b="b"/>
              <a:pathLst>
                <a:path w="289687" h="1303655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246253" y="0"/>
                  </a:lnTo>
                  <a:cubicBezTo>
                    <a:pt x="270256" y="0"/>
                    <a:pt x="289687" y="19431"/>
                    <a:pt x="289687" y="43434"/>
                  </a:cubicBezTo>
                  <a:lnTo>
                    <a:pt x="289687" y="1260221"/>
                  </a:lnTo>
                  <a:cubicBezTo>
                    <a:pt x="289687" y="1284224"/>
                    <a:pt x="270256" y="1303655"/>
                    <a:pt x="246253" y="1303655"/>
                  </a:cubicBezTo>
                  <a:lnTo>
                    <a:pt x="43434" y="1303655"/>
                  </a:lnTo>
                  <a:cubicBezTo>
                    <a:pt x="19431" y="1303655"/>
                    <a:pt x="0" y="1284224"/>
                    <a:pt x="0" y="126022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298059" y="4933798"/>
            <a:ext cx="651872" cy="651872"/>
            <a:chOff x="0" y="0"/>
            <a:chExt cx="869163" cy="8691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9188" cy="869188"/>
            </a:xfrm>
            <a:custGeom>
              <a:avLst/>
              <a:gdLst/>
              <a:ahLst/>
              <a:cxnLst/>
              <a:rect l="l" t="t" r="r" b="b"/>
              <a:pathLst>
                <a:path w="869188" h="869188">
                  <a:moveTo>
                    <a:pt x="0" y="434594"/>
                  </a:moveTo>
                  <a:cubicBezTo>
                    <a:pt x="0" y="194564"/>
                    <a:pt x="194564" y="0"/>
                    <a:pt x="434594" y="0"/>
                  </a:cubicBezTo>
                  <a:cubicBezTo>
                    <a:pt x="674624" y="0"/>
                    <a:pt x="869188" y="194564"/>
                    <a:pt x="869188" y="434594"/>
                  </a:cubicBezTo>
                  <a:cubicBezTo>
                    <a:pt x="869188" y="674624"/>
                    <a:pt x="674624" y="869188"/>
                    <a:pt x="434594" y="869188"/>
                  </a:cubicBezTo>
                  <a:cubicBezTo>
                    <a:pt x="194564" y="869188"/>
                    <a:pt x="0" y="674624"/>
                    <a:pt x="0" y="43459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2461022" y="5096770"/>
            <a:ext cx="325936" cy="325936"/>
          </a:xfrm>
          <a:custGeom>
            <a:avLst/>
            <a:gdLst/>
            <a:ahLst/>
            <a:cxnLst/>
            <a:rect l="l" t="t" r="r" b="b"/>
            <a:pathLst>
              <a:path w="325936" h="325936">
                <a:moveTo>
                  <a:pt x="0" y="0"/>
                </a:moveTo>
                <a:lnTo>
                  <a:pt x="325936" y="0"/>
                </a:lnTo>
                <a:lnTo>
                  <a:pt x="325936" y="325936"/>
                </a:lnTo>
                <a:lnTo>
                  <a:pt x="0" y="325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142" b="-714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116466" y="4948685"/>
            <a:ext cx="3353095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Threat Detection Engine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16466" y="5378501"/>
            <a:ext cx="13525348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Evaluates traffic patterns using predefined rules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841422" y="6546799"/>
            <a:ext cx="217284" cy="977798"/>
            <a:chOff x="0" y="0"/>
            <a:chExt cx="289712" cy="13037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89687" cy="1303655"/>
            </a:xfrm>
            <a:custGeom>
              <a:avLst/>
              <a:gdLst/>
              <a:ahLst/>
              <a:cxnLst/>
              <a:rect l="l" t="t" r="r" b="b"/>
              <a:pathLst>
                <a:path w="289687" h="1303655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246253" y="0"/>
                  </a:lnTo>
                  <a:cubicBezTo>
                    <a:pt x="270256" y="0"/>
                    <a:pt x="289687" y="19431"/>
                    <a:pt x="289687" y="43434"/>
                  </a:cubicBezTo>
                  <a:lnTo>
                    <a:pt x="289687" y="1260221"/>
                  </a:lnTo>
                  <a:cubicBezTo>
                    <a:pt x="289687" y="1284224"/>
                    <a:pt x="270256" y="1303655"/>
                    <a:pt x="246253" y="1303655"/>
                  </a:cubicBezTo>
                  <a:lnTo>
                    <a:pt x="43434" y="1303655"/>
                  </a:lnTo>
                  <a:cubicBezTo>
                    <a:pt x="19431" y="1303655"/>
                    <a:pt x="0" y="1284224"/>
                    <a:pt x="0" y="126022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624138" y="6404219"/>
            <a:ext cx="651872" cy="651872"/>
            <a:chOff x="0" y="0"/>
            <a:chExt cx="869163" cy="8691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9188" cy="869188"/>
            </a:xfrm>
            <a:custGeom>
              <a:avLst/>
              <a:gdLst/>
              <a:ahLst/>
              <a:cxnLst/>
              <a:rect l="l" t="t" r="r" b="b"/>
              <a:pathLst>
                <a:path w="869188" h="869188">
                  <a:moveTo>
                    <a:pt x="0" y="434594"/>
                  </a:moveTo>
                  <a:cubicBezTo>
                    <a:pt x="0" y="194564"/>
                    <a:pt x="194564" y="0"/>
                    <a:pt x="434594" y="0"/>
                  </a:cubicBezTo>
                  <a:cubicBezTo>
                    <a:pt x="674624" y="0"/>
                    <a:pt x="869188" y="194564"/>
                    <a:pt x="869188" y="434594"/>
                  </a:cubicBezTo>
                  <a:cubicBezTo>
                    <a:pt x="869188" y="674624"/>
                    <a:pt x="674624" y="869188"/>
                    <a:pt x="434594" y="869188"/>
                  </a:cubicBezTo>
                  <a:cubicBezTo>
                    <a:pt x="194564" y="869188"/>
                    <a:pt x="0" y="674624"/>
                    <a:pt x="0" y="43459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2787101" y="6567192"/>
            <a:ext cx="325936" cy="325936"/>
          </a:xfrm>
          <a:custGeom>
            <a:avLst/>
            <a:gdLst/>
            <a:ahLst/>
            <a:cxnLst/>
            <a:rect l="l" t="t" r="r" b="b"/>
            <a:pathLst>
              <a:path w="325936" h="325936">
                <a:moveTo>
                  <a:pt x="0" y="0"/>
                </a:moveTo>
                <a:lnTo>
                  <a:pt x="325936" y="0"/>
                </a:lnTo>
                <a:lnTo>
                  <a:pt x="325936" y="325936"/>
                </a:lnTo>
                <a:lnTo>
                  <a:pt x="0" y="325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572" r="-38569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3442545" y="6419107"/>
            <a:ext cx="3697186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Real-Time Communication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42545" y="6848923"/>
            <a:ext cx="13199269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Ensures continuous data transfer to dashboard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515343" y="8017221"/>
            <a:ext cx="217284" cy="977798"/>
            <a:chOff x="0" y="0"/>
            <a:chExt cx="289712" cy="13037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9687" cy="1303655"/>
            </a:xfrm>
            <a:custGeom>
              <a:avLst/>
              <a:gdLst/>
              <a:ahLst/>
              <a:cxnLst/>
              <a:rect l="l" t="t" r="r" b="b"/>
              <a:pathLst>
                <a:path w="289687" h="1303655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246253" y="0"/>
                  </a:lnTo>
                  <a:cubicBezTo>
                    <a:pt x="270256" y="0"/>
                    <a:pt x="289687" y="19431"/>
                    <a:pt x="289687" y="43434"/>
                  </a:cubicBezTo>
                  <a:lnTo>
                    <a:pt x="289687" y="1260221"/>
                  </a:lnTo>
                  <a:cubicBezTo>
                    <a:pt x="289687" y="1284224"/>
                    <a:pt x="270256" y="1303655"/>
                    <a:pt x="246253" y="1303655"/>
                  </a:cubicBezTo>
                  <a:lnTo>
                    <a:pt x="43434" y="1303655"/>
                  </a:lnTo>
                  <a:cubicBezTo>
                    <a:pt x="19431" y="1303655"/>
                    <a:pt x="0" y="1284224"/>
                    <a:pt x="0" y="126022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2298059" y="7874641"/>
            <a:ext cx="651872" cy="651872"/>
            <a:chOff x="0" y="0"/>
            <a:chExt cx="869163" cy="8691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69188" cy="869188"/>
            </a:xfrm>
            <a:custGeom>
              <a:avLst/>
              <a:gdLst/>
              <a:ahLst/>
              <a:cxnLst/>
              <a:rect l="l" t="t" r="r" b="b"/>
              <a:pathLst>
                <a:path w="869188" h="869188">
                  <a:moveTo>
                    <a:pt x="0" y="434594"/>
                  </a:moveTo>
                  <a:cubicBezTo>
                    <a:pt x="0" y="194564"/>
                    <a:pt x="194564" y="0"/>
                    <a:pt x="434594" y="0"/>
                  </a:cubicBezTo>
                  <a:cubicBezTo>
                    <a:pt x="674624" y="0"/>
                    <a:pt x="869188" y="194564"/>
                    <a:pt x="869188" y="434594"/>
                  </a:cubicBezTo>
                  <a:cubicBezTo>
                    <a:pt x="869188" y="674624"/>
                    <a:pt x="674624" y="869188"/>
                    <a:pt x="434594" y="869188"/>
                  </a:cubicBezTo>
                  <a:cubicBezTo>
                    <a:pt x="194564" y="869188"/>
                    <a:pt x="0" y="674624"/>
                    <a:pt x="0" y="434594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39" name="Freeform 39" descr="preencoded.png"/>
          <p:cNvSpPr/>
          <p:nvPr/>
        </p:nvSpPr>
        <p:spPr>
          <a:xfrm>
            <a:off x="2461022" y="8037614"/>
            <a:ext cx="325936" cy="325936"/>
          </a:xfrm>
          <a:custGeom>
            <a:avLst/>
            <a:gdLst/>
            <a:ahLst/>
            <a:cxnLst/>
            <a:rect l="l" t="t" r="r" b="b"/>
            <a:pathLst>
              <a:path w="325936" h="325936">
                <a:moveTo>
                  <a:pt x="0" y="0"/>
                </a:moveTo>
                <a:lnTo>
                  <a:pt x="325936" y="0"/>
                </a:lnTo>
                <a:lnTo>
                  <a:pt x="325936" y="325936"/>
                </a:lnTo>
                <a:lnTo>
                  <a:pt x="0" y="325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287" r="-4284"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116466" y="7889529"/>
            <a:ext cx="2716559" cy="35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Visualization Layer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16466" y="8319345"/>
            <a:ext cx="13525348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Displays metrics and alerts in interactive format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46187" y="9153973"/>
            <a:ext cx="14995627" cy="33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 b="1">
                <a:solidFill>
                  <a:srgbClr val="7AF0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Data Flow:</a:t>
            </a: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Packet Capture → Data Extraction → Threat Analysis → Event Generation → Dashboard Update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1266082"/>
            <a:ext cx="7088238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Technologies Used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92238" y="2776242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666" b="-666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92238" y="3801218"/>
            <a:ext cx="3544043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err="1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Javascript</a:t>
            </a:r>
            <a:endParaRPr lang="en-US" sz="275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4366622"/>
            <a:ext cx="5198269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Primary backend language for packet analysis, system logic, and threat detection algorithms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544866" y="2776242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44866" y="380121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Scapy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6" y="4366622"/>
            <a:ext cx="5198269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Enables real-time packet sniffing and deep inspection of network traffic protocols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2097493" y="2776242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97493" y="3801218"/>
            <a:ext cx="3544043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React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7493" y="4366622"/>
            <a:ext cx="5198269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Develop interactive web-based dashboard with dynamic updates and visualizations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992238" y="6380264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666" b="-466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92238" y="7405240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HTML/CSS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7970634"/>
            <a:ext cx="519826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Enhanced frontend presentation and responsive user interface design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544866" y="6380264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8000" r="-7999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544866" y="7405240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Visual Studio Code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44866" y="7970634"/>
            <a:ext cx="519826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Integrated development environment with virtual environment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15451"/>
            <a:ext cx="9599714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Key Features Implemented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950816"/>
            <a:ext cx="5245446" cy="3004242"/>
            <a:chOff x="0" y="0"/>
            <a:chExt cx="6993928" cy="4005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2238" y="2912716"/>
            <a:ext cx="5245446" cy="152400"/>
            <a:chOff x="0" y="0"/>
            <a:chExt cx="6993928" cy="2032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3189608" y="2525611"/>
            <a:ext cx="850554" cy="850554"/>
            <a:chOff x="0" y="0"/>
            <a:chExt cx="1134072" cy="113407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444697" y="2614460"/>
            <a:ext cx="340223" cy="54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859" y="3621434"/>
            <a:ext cx="357901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Live Packet Capture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9" y="4186828"/>
            <a:ext cx="460221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Captures packets from active network interface in real-time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21206" y="2950816"/>
            <a:ext cx="5245446" cy="3004242"/>
            <a:chOff x="0" y="0"/>
            <a:chExt cx="6993928" cy="4005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521206" y="2912716"/>
            <a:ext cx="5245446" cy="152400"/>
            <a:chOff x="0" y="0"/>
            <a:chExt cx="6993928" cy="2032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718575" y="2525611"/>
            <a:ext cx="850554" cy="850554"/>
            <a:chOff x="0" y="0"/>
            <a:chExt cx="1134072" cy="11340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973664" y="2614460"/>
            <a:ext cx="340223" cy="54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2817" y="3621434"/>
            <a:ext cx="363185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Port Scan Detection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2817" y="4186828"/>
            <a:ext cx="460221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Tracks repeated connection attempts from single IP addresses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50163" y="2950816"/>
            <a:ext cx="5245446" cy="3004242"/>
            <a:chOff x="0" y="0"/>
            <a:chExt cx="6993928" cy="40056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050163" y="2912716"/>
            <a:ext cx="5245446" cy="152400"/>
            <a:chOff x="0" y="0"/>
            <a:chExt cx="6993928" cy="203200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r="-27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4247543" y="2525611"/>
            <a:ext cx="850554" cy="850554"/>
            <a:chOff x="0" y="0"/>
            <a:chExt cx="1134072" cy="113407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4502632" y="2614460"/>
            <a:ext cx="340223" cy="54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71784" y="3621434"/>
            <a:ext cx="413162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Traffic Spike Detection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1784" y="4186828"/>
            <a:ext cx="4602213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Identifies sudden surges in packet volume indicating suspicious activity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92238" y="6663776"/>
            <a:ext cx="8009934" cy="2550614"/>
            <a:chOff x="0" y="0"/>
            <a:chExt cx="10679913" cy="34008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92238" y="6625676"/>
            <a:ext cx="8009934" cy="152400"/>
            <a:chOff x="0" y="0"/>
            <a:chExt cx="10679913" cy="203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3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4571924" y="6238580"/>
            <a:ext cx="850554" cy="850554"/>
            <a:chOff x="0" y="0"/>
            <a:chExt cx="1134072" cy="1134072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4827013" y="6327429"/>
            <a:ext cx="340223" cy="54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3859" y="7334402"/>
            <a:ext cx="405124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Severity Classification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13859" y="7899797"/>
            <a:ext cx="736669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Categorizes threats as Low, Medium, or High based on predefined thresholds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285684" y="6663776"/>
            <a:ext cx="8009934" cy="2550614"/>
            <a:chOff x="0" y="0"/>
            <a:chExt cx="10679913" cy="340081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285684" y="6625676"/>
            <a:ext cx="8009934" cy="152400"/>
            <a:chOff x="0" y="0"/>
            <a:chExt cx="10679913" cy="203200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0"/>
                  </a:moveTo>
                  <a:lnTo>
                    <a:pt x="10679938" y="0"/>
                  </a:lnTo>
                  <a:lnTo>
                    <a:pt x="10679938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3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2865370" y="6238580"/>
            <a:ext cx="850554" cy="850554"/>
            <a:chOff x="0" y="0"/>
            <a:chExt cx="1134072" cy="1134072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13120468" y="6327429"/>
            <a:ext cx="340223" cy="54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07306" y="7334402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Dynamic Updates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07306" y="7899797"/>
            <a:ext cx="736669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Dashboard refreshes automatically to reflect real-time network conditions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416" y="674637"/>
            <a:ext cx="6959203" cy="83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System Working 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416" y="1966170"/>
            <a:ext cx="1266377" cy="1519685"/>
            <a:chOff x="0" y="0"/>
            <a:chExt cx="1688503" cy="202624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4" r="-2" b="-1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379021" y="2200275"/>
            <a:ext cx="3166024" cy="41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Initiate Sniffing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9021" y="2674439"/>
            <a:ext cx="15022563" cy="45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Start packet capture using Scapy on selected network interface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6416" y="3485855"/>
            <a:ext cx="1266377" cy="1519685"/>
            <a:chOff x="0" y="0"/>
            <a:chExt cx="1688503" cy="202624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4" r="-2" b="-12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379021" y="3719960"/>
            <a:ext cx="3166024" cy="41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Analyze Packets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9021" y="4194124"/>
            <a:ext cx="15022563" cy="45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Extract metadata including source/destination IPs, protocols, and port numbers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86416" y="5005540"/>
            <a:ext cx="1266377" cy="1519685"/>
            <a:chOff x="0" y="0"/>
            <a:chExt cx="1688503" cy="202624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4" r="-2" b="-12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379021" y="5239645"/>
            <a:ext cx="3166024" cy="41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Evaluate Rules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79021" y="5713809"/>
            <a:ext cx="15022563" cy="45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Process data against detection rules to identify abnormalities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6416" y="6525216"/>
            <a:ext cx="1266377" cy="1519685"/>
            <a:chOff x="0" y="0"/>
            <a:chExt cx="1688503" cy="202624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4" r="-2" b="-12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379021" y="6759331"/>
            <a:ext cx="3166024" cy="41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Generate Events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9021" y="7233495"/>
            <a:ext cx="15022563" cy="45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Create threat events when abnormal behavior is detected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86416" y="8044901"/>
            <a:ext cx="1266377" cy="1519685"/>
            <a:chOff x="0" y="0"/>
            <a:chExt cx="1688503" cy="202624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24" r="-2" b="-12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379021" y="8279016"/>
            <a:ext cx="3166024" cy="41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Update Dashboard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9021" y="8753180"/>
            <a:ext cx="15022563" cy="45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Refresh visual components with updated threat statistics and monitoring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883444"/>
            <a:ext cx="9445523" cy="182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Impact and Future Enhancements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383166"/>
            <a:ext cx="4252912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Current Impact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150671"/>
            <a:ext cx="4376890" cy="3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Improved network visibility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Reduced threat detection time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Structured insight into traffic behavior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Modular and scalable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397" y="3383166"/>
            <a:ext cx="4376890" cy="110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397" y="4682280"/>
            <a:ext cx="4376890" cy="456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ML anomaly detection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models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Geo-IP mapping for attack visualization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Database integration for historical logs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Cloud deployment capabilities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Enterprise SIEM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554</Words>
  <Application>Microsoft Office PowerPoint</Application>
  <PresentationFormat>Custom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Bold</vt:lpstr>
      <vt:lpstr>Noto Sans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Mentor: Mr. Vivek</dc:title>
  <cp:lastModifiedBy>Yash Raj</cp:lastModifiedBy>
  <cp:revision>3</cp:revision>
  <dcterms:created xsi:type="dcterms:W3CDTF">2006-08-16T00:00:00Z</dcterms:created>
  <dcterms:modified xsi:type="dcterms:W3CDTF">2026-02-26T15:09:29Z</dcterms:modified>
  <dc:identifier>DAHCPi3LCcw</dc:identifier>
</cp:coreProperties>
</file>